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7" r:id="rId2"/>
    <p:sldId id="260" r:id="rId3"/>
    <p:sldId id="269" r:id="rId4"/>
    <p:sldId id="268" r:id="rId5"/>
    <p:sldId id="270" r:id="rId6"/>
    <p:sldId id="271" r:id="rId7"/>
    <p:sldId id="272" r:id="rId8"/>
    <p:sldId id="273" r:id="rId9"/>
    <p:sldId id="267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0" autoAdjust="0"/>
  </p:normalViewPr>
  <p:slideViewPr>
    <p:cSldViewPr snapToGrid="0">
      <p:cViewPr varScale="1">
        <p:scale>
          <a:sx n="77" d="100"/>
          <a:sy n="77" d="100"/>
        </p:scale>
        <p:origin x="168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4" name="Shape 17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mailto:fpecorelli@unisa.it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mailto:fpecorelli@unisa.it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"/>
          <p:cNvSpPr txBox="1">
            <a:spLocks noGrp="1"/>
          </p:cNvSpPr>
          <p:nvPr>
            <p:ph type="body" sz="quarter" idx="21"/>
          </p:nvPr>
        </p:nvSpPr>
        <p:spPr>
          <a:xfrm>
            <a:off x="698500" y="5105400"/>
            <a:ext cx="11607800" cy="1456399"/>
          </a:xfrm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12" name="Titolo Testo"/>
          <p:cNvSpPr txBox="1">
            <a:spLocks noGrp="1"/>
          </p:cNvSpPr>
          <p:nvPr>
            <p:ph type="title"/>
          </p:nvPr>
        </p:nvSpPr>
        <p:spPr>
          <a:xfrm>
            <a:off x="698500" y="1854200"/>
            <a:ext cx="11609059" cy="3302000"/>
          </a:xfrm>
          <a:prstGeom prst="rect">
            <a:avLst/>
          </a:prstGeom>
        </p:spPr>
        <p:txBody>
          <a:bodyPr anchor="b"/>
          <a:lstStyle>
            <a:lvl1pPr>
              <a:defRPr sz="8200" spc="-164"/>
            </a:lvl1pPr>
          </a:lstStyle>
          <a:p>
            <a:r>
              <a:t>Titolo Testo</a:t>
            </a:r>
          </a:p>
        </p:txBody>
      </p:sp>
      <p:sp>
        <p:nvSpPr>
          <p:cNvPr id="13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8657487"/>
            <a:ext cx="11607801" cy="461062"/>
          </a:xfrm>
          <a:prstGeom prst="rect">
            <a:avLst/>
          </a:prstGeom>
        </p:spPr>
        <p:txBody>
          <a:bodyPr numCol="1" spcCol="38100" anchor="b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5867400" y="8237678"/>
            <a:ext cx="1270000" cy="1270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698500" y="3568700"/>
            <a:ext cx="11607800" cy="2617790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1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ttangolo"/>
          <p:cNvSpPr txBox="1">
            <a:spLocks noGrp="1"/>
          </p:cNvSpPr>
          <p:nvPr>
            <p:ph type="body" idx="21"/>
          </p:nvPr>
        </p:nvSpPr>
        <p:spPr>
          <a:xfrm>
            <a:off x="698500" y="999064"/>
            <a:ext cx="11607800" cy="5210917"/>
          </a:xfrm>
          <a:prstGeom prst="rect">
            <a:avLst/>
          </a:prstGeom>
        </p:spPr>
        <p:txBody>
          <a:bodyPr numCol="1" spcCol="38100" anchor="b">
            <a:noAutofit/>
          </a:bodyPr>
          <a:lstStyle/>
          <a:p>
            <a:endParaRPr/>
          </a:p>
        </p:txBody>
      </p:sp>
      <p:sp>
        <p:nvSpPr>
          <p:cNvPr id="123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6209979"/>
            <a:ext cx="11607800" cy="671805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2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ttangolo"/>
          <p:cNvSpPr txBox="1">
            <a:spLocks noGrp="1"/>
          </p:cNvSpPr>
          <p:nvPr>
            <p:ph type="body" sz="half" idx="21"/>
          </p:nvPr>
        </p:nvSpPr>
        <p:spPr>
          <a:xfrm>
            <a:off x="736600" y="3721100"/>
            <a:ext cx="11531600" cy="2324100"/>
          </a:xfrm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132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19200" y="6426200"/>
            <a:ext cx="11049000" cy="461060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3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Immagine"/>
          <p:cNvSpPr>
            <a:spLocks noGrp="1"/>
          </p:cNvSpPr>
          <p:nvPr>
            <p:ph type="pic" idx="21"/>
          </p:nvPr>
        </p:nvSpPr>
        <p:spPr>
          <a:xfrm>
            <a:off x="-2082800" y="687557"/>
            <a:ext cx="11165190" cy="837389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41" name="Immagine"/>
          <p:cNvSpPr>
            <a:spLocks noGrp="1"/>
          </p:cNvSpPr>
          <p:nvPr>
            <p:ph type="pic" sz="half" idx="22"/>
          </p:nvPr>
        </p:nvSpPr>
        <p:spPr>
          <a:xfrm>
            <a:off x="6597650" y="292100"/>
            <a:ext cx="5740400" cy="459232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42" name="Immagine"/>
          <p:cNvSpPr>
            <a:spLocks noGrp="1"/>
          </p:cNvSpPr>
          <p:nvPr>
            <p:ph type="pic" idx="23"/>
          </p:nvPr>
        </p:nvSpPr>
        <p:spPr>
          <a:xfrm>
            <a:off x="4984750" y="2749550"/>
            <a:ext cx="7937501" cy="9238276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4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Immagine"/>
          <p:cNvSpPr>
            <a:spLocks noGrp="1"/>
          </p:cNvSpPr>
          <p:nvPr>
            <p:ph type="pic" idx="21"/>
          </p:nvPr>
        </p:nvSpPr>
        <p:spPr>
          <a:xfrm>
            <a:off x="-1016000" y="-1054100"/>
            <a:ext cx="14427202" cy="1154176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51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5867400" y="8237678"/>
            <a:ext cx="1270000" cy="1270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olo titolo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"/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" name="Rettangolo"/>
          <p:cNvSpPr/>
          <p:nvPr/>
        </p:nvSpPr>
        <p:spPr>
          <a:xfrm>
            <a:off x="-6928" y="1888"/>
            <a:ext cx="13018657" cy="4876805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4" name="image2.png" descr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9490" y="149170"/>
            <a:ext cx="2208781" cy="1063531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fpecorelli@unisa.it…"/>
          <p:cNvSpPr txBox="1"/>
          <p:nvPr/>
        </p:nvSpPr>
        <p:spPr>
          <a:xfrm>
            <a:off x="708161" y="8560997"/>
            <a:ext cx="4735013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 u="sng">
                <a:solidFill>
                  <a:srgbClr val="0432FF"/>
                </a:solidFill>
                <a:uFill>
                  <a:solidFill>
                    <a:srgbClr val="0432FF"/>
                  </a:solidFill>
                </a:uFill>
              </a:defRPr>
            </a:pPr>
            <a:r>
              <a:rPr>
                <a:hlinkClick r:id="rId4"/>
              </a:rPr>
              <a:t>fpecorelli@unisa.it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https://fabiano-pecorelli.github.io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@FabianoPecorel1</a:t>
            </a:r>
          </a:p>
        </p:txBody>
      </p:sp>
      <p:sp>
        <p:nvSpPr>
          <p:cNvPr id="26" name="Forma"/>
          <p:cNvSpPr/>
          <p:nvPr/>
        </p:nvSpPr>
        <p:spPr>
          <a:xfrm>
            <a:off x="285325" y="8702940"/>
            <a:ext cx="254004" cy="160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44" y="0"/>
                </a:moveTo>
                <a:lnTo>
                  <a:pt x="10803" y="12213"/>
                </a:lnTo>
                <a:lnTo>
                  <a:pt x="20856" y="0"/>
                </a:lnTo>
                <a:lnTo>
                  <a:pt x="744" y="0"/>
                </a:lnTo>
                <a:close/>
                <a:moveTo>
                  <a:pt x="0" y="157"/>
                </a:moveTo>
                <a:lnTo>
                  <a:pt x="0" y="21418"/>
                </a:lnTo>
                <a:cubicBezTo>
                  <a:pt x="0" y="21518"/>
                  <a:pt x="52" y="21600"/>
                  <a:pt x="115" y="21600"/>
                </a:cubicBezTo>
                <a:lnTo>
                  <a:pt x="21485" y="21600"/>
                </a:lnTo>
                <a:cubicBezTo>
                  <a:pt x="21548" y="21600"/>
                  <a:pt x="21600" y="21518"/>
                  <a:pt x="21600" y="21418"/>
                </a:cubicBezTo>
                <a:lnTo>
                  <a:pt x="21600" y="157"/>
                </a:lnTo>
                <a:lnTo>
                  <a:pt x="10976" y="13181"/>
                </a:lnTo>
                <a:cubicBezTo>
                  <a:pt x="10924" y="13245"/>
                  <a:pt x="10861" y="13272"/>
                  <a:pt x="10797" y="13272"/>
                </a:cubicBezTo>
                <a:cubicBezTo>
                  <a:pt x="10734" y="13272"/>
                  <a:pt x="10669" y="13233"/>
                  <a:pt x="10612" y="13170"/>
                </a:cubicBezTo>
                <a:lnTo>
                  <a:pt x="0" y="157"/>
                </a:lnTo>
                <a:close/>
              </a:path>
            </a:pathLst>
          </a:custGeom>
          <a:solidFill>
            <a:srgbClr val="000000">
              <a:alpha val="98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" name="Forma"/>
          <p:cNvSpPr/>
          <p:nvPr/>
        </p:nvSpPr>
        <p:spPr>
          <a:xfrm>
            <a:off x="285325" y="8961048"/>
            <a:ext cx="254004" cy="254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000000">
              <a:alpha val="98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8" name="image3.png" descr="image3.png"/>
          <p:cNvPicPr>
            <a:picLocks noChangeAspect="1"/>
          </p:cNvPicPr>
          <p:nvPr/>
        </p:nvPicPr>
        <p:blipFill>
          <a:blip r:embed="rId5">
            <a:alphaModFix amt="98000"/>
          </a:blip>
          <a:stretch>
            <a:fillRect/>
          </a:stretch>
        </p:blipFill>
        <p:spPr>
          <a:xfrm>
            <a:off x="285325" y="9315094"/>
            <a:ext cx="254004" cy="254003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Conference name…"/>
          <p:cNvSpPr txBox="1"/>
          <p:nvPr/>
        </p:nvSpPr>
        <p:spPr>
          <a:xfrm>
            <a:off x="7877533" y="8560997"/>
            <a:ext cx="4735016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/>
            </a:pPr>
            <a:br/>
            <a:r>
              <a:t>Conference name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Venue, year</a:t>
            </a:r>
          </a:p>
        </p:txBody>
      </p:sp>
      <p:sp>
        <p:nvSpPr>
          <p:cNvPr id="30" name="Introduction &amp; Background"/>
          <p:cNvSpPr txBox="1"/>
          <p:nvPr/>
        </p:nvSpPr>
        <p:spPr>
          <a:xfrm>
            <a:off x="237473" y="3712259"/>
            <a:ext cx="1160906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6000" b="1" spc="-119">
                <a:solidFill>
                  <a:srgbClr val="FFFFFF"/>
                </a:solidFill>
              </a:defRPr>
            </a:lvl1pPr>
          </a:lstStyle>
          <a:p>
            <a:r>
              <a:t>Introduction &amp; Background</a:t>
            </a:r>
          </a:p>
        </p:txBody>
      </p:sp>
      <p:sp>
        <p:nvSpPr>
          <p:cNvPr id="3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zione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9" name="Rettangolo"/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40" name="image2.png" descr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9490" y="149170"/>
            <a:ext cx="2208781" cy="1063531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fpecorelli@unisa.it…"/>
          <p:cNvSpPr txBox="1"/>
          <p:nvPr/>
        </p:nvSpPr>
        <p:spPr>
          <a:xfrm>
            <a:off x="708161" y="8560997"/>
            <a:ext cx="4735013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 u="sng">
                <a:solidFill>
                  <a:srgbClr val="0432FF"/>
                </a:solidFill>
                <a:uFill>
                  <a:solidFill>
                    <a:srgbClr val="0432FF"/>
                  </a:solidFill>
                </a:uFill>
              </a:defRPr>
            </a:pPr>
            <a:r>
              <a:rPr>
                <a:hlinkClick r:id="rId4"/>
              </a:rPr>
              <a:t>fpecorelli@unisa.it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https://fabiano-pecorelli.github.io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@FabianoPecorel1</a:t>
            </a:r>
          </a:p>
        </p:txBody>
      </p:sp>
      <p:sp>
        <p:nvSpPr>
          <p:cNvPr id="42" name="Forma"/>
          <p:cNvSpPr/>
          <p:nvPr/>
        </p:nvSpPr>
        <p:spPr>
          <a:xfrm>
            <a:off x="285325" y="8702940"/>
            <a:ext cx="254004" cy="160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44" y="0"/>
                </a:moveTo>
                <a:lnTo>
                  <a:pt x="10803" y="12213"/>
                </a:lnTo>
                <a:lnTo>
                  <a:pt x="20856" y="0"/>
                </a:lnTo>
                <a:lnTo>
                  <a:pt x="744" y="0"/>
                </a:lnTo>
                <a:close/>
                <a:moveTo>
                  <a:pt x="0" y="157"/>
                </a:moveTo>
                <a:lnTo>
                  <a:pt x="0" y="21418"/>
                </a:lnTo>
                <a:cubicBezTo>
                  <a:pt x="0" y="21518"/>
                  <a:pt x="52" y="21600"/>
                  <a:pt x="115" y="21600"/>
                </a:cubicBezTo>
                <a:lnTo>
                  <a:pt x="21485" y="21600"/>
                </a:lnTo>
                <a:cubicBezTo>
                  <a:pt x="21548" y="21600"/>
                  <a:pt x="21600" y="21518"/>
                  <a:pt x="21600" y="21418"/>
                </a:cubicBezTo>
                <a:lnTo>
                  <a:pt x="21600" y="157"/>
                </a:lnTo>
                <a:lnTo>
                  <a:pt x="10976" y="13181"/>
                </a:lnTo>
                <a:cubicBezTo>
                  <a:pt x="10924" y="13245"/>
                  <a:pt x="10861" y="13272"/>
                  <a:pt x="10797" y="13272"/>
                </a:cubicBezTo>
                <a:cubicBezTo>
                  <a:pt x="10734" y="13272"/>
                  <a:pt x="10669" y="13233"/>
                  <a:pt x="10612" y="13170"/>
                </a:cubicBezTo>
                <a:lnTo>
                  <a:pt x="0" y="157"/>
                </a:lnTo>
                <a:close/>
              </a:path>
            </a:pathLst>
          </a:custGeom>
          <a:solidFill>
            <a:srgbClr val="000000">
              <a:alpha val="98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3" name="Forma"/>
          <p:cNvSpPr/>
          <p:nvPr/>
        </p:nvSpPr>
        <p:spPr>
          <a:xfrm>
            <a:off x="285325" y="8961048"/>
            <a:ext cx="254004" cy="254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000000">
              <a:alpha val="98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44" name="image3.png" descr="image3.png"/>
          <p:cNvPicPr>
            <a:picLocks noChangeAspect="1"/>
          </p:cNvPicPr>
          <p:nvPr/>
        </p:nvPicPr>
        <p:blipFill>
          <a:blip r:embed="rId5">
            <a:alphaModFix amt="98000"/>
          </a:blip>
          <a:stretch>
            <a:fillRect/>
          </a:stretch>
        </p:blipFill>
        <p:spPr>
          <a:xfrm>
            <a:off x="285325" y="9315094"/>
            <a:ext cx="254004" cy="254003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Conference name…"/>
          <p:cNvSpPr txBox="1"/>
          <p:nvPr/>
        </p:nvSpPr>
        <p:spPr>
          <a:xfrm>
            <a:off x="7877533" y="8560997"/>
            <a:ext cx="4735016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/>
            </a:pPr>
            <a:br/>
            <a:r>
              <a:t>Conference name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/>
            </a:pPr>
            <a:r>
              <a:t>Venue, 2021</a:t>
            </a:r>
          </a:p>
        </p:txBody>
      </p:sp>
      <p:sp>
        <p:nvSpPr>
          <p:cNvPr id="46" name="Introduction &amp; Background"/>
          <p:cNvSpPr txBox="1"/>
          <p:nvPr/>
        </p:nvSpPr>
        <p:spPr>
          <a:xfrm>
            <a:off x="118111" y="410702"/>
            <a:ext cx="11609059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t>Introduction &amp; Background</a:t>
            </a:r>
          </a:p>
        </p:txBody>
      </p:sp>
      <p:sp>
        <p:nvSpPr>
          <p:cNvPr id="4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Immagine"/>
          <p:cNvSpPr>
            <a:spLocks noGrp="1"/>
          </p:cNvSpPr>
          <p:nvPr>
            <p:ph type="pic" idx="21"/>
          </p:nvPr>
        </p:nvSpPr>
        <p:spPr>
          <a:xfrm>
            <a:off x="-376767" y="-915894"/>
            <a:ext cx="17835653" cy="10682194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55" name="Rettangolo"/>
          <p:cNvSpPr txBox="1">
            <a:spLocks noGrp="1"/>
          </p:cNvSpPr>
          <p:nvPr>
            <p:ph type="body" sz="quarter" idx="22"/>
          </p:nvPr>
        </p:nvSpPr>
        <p:spPr>
          <a:xfrm>
            <a:off x="698500" y="8432800"/>
            <a:ext cx="11607800" cy="689769"/>
          </a:xfrm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56" name="Titolo Testo"/>
          <p:cNvSpPr txBox="1">
            <a:spLocks noGrp="1"/>
          </p:cNvSpPr>
          <p:nvPr>
            <p:ph type="title"/>
          </p:nvPr>
        </p:nvSpPr>
        <p:spPr>
          <a:xfrm>
            <a:off x="698500" y="5181600"/>
            <a:ext cx="11607800" cy="3302000"/>
          </a:xfrm>
          <a:prstGeom prst="rect">
            <a:avLst/>
          </a:prstGeom>
        </p:spPr>
        <p:txBody>
          <a:bodyPr anchor="b"/>
          <a:lstStyle>
            <a:lvl1pPr>
              <a:defRPr sz="8200" spc="-164"/>
            </a:lvl1pPr>
          </a:lstStyle>
          <a:p>
            <a:r>
              <a:t>Titolo Testo</a:t>
            </a:r>
          </a:p>
        </p:txBody>
      </p:sp>
      <p:sp>
        <p:nvSpPr>
          <p:cNvPr id="57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571500"/>
            <a:ext cx="11607801" cy="461060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8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5863944" y="8237678"/>
            <a:ext cx="1270001" cy="1270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magine"/>
          <p:cNvSpPr>
            <a:spLocks noGrp="1"/>
          </p:cNvSpPr>
          <p:nvPr>
            <p:ph type="pic" idx="21"/>
          </p:nvPr>
        </p:nvSpPr>
        <p:spPr>
          <a:xfrm>
            <a:off x="5319128" y="495298"/>
            <a:ext cx="7543803" cy="878006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66" name="Titolo Testo"/>
          <p:cNvSpPr txBox="1">
            <a:spLocks noGrp="1"/>
          </p:cNvSpPr>
          <p:nvPr>
            <p:ph type="title"/>
          </p:nvPr>
        </p:nvSpPr>
        <p:spPr>
          <a:xfrm>
            <a:off x="698500" y="692533"/>
            <a:ext cx="5105400" cy="4387468"/>
          </a:xfrm>
          <a:prstGeom prst="rect">
            <a:avLst/>
          </a:prstGeom>
        </p:spPr>
        <p:txBody>
          <a:bodyPr anchor="b"/>
          <a:lstStyle/>
          <a:p>
            <a:r>
              <a:t>Titolo Testo</a:t>
            </a:r>
          </a:p>
        </p:txBody>
      </p:sp>
      <p:sp>
        <p:nvSpPr>
          <p:cNvPr id="67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5003800"/>
            <a:ext cx="5105400" cy="4044566"/>
          </a:xfrm>
          <a:prstGeom prst="rect">
            <a:avLst/>
          </a:prstGeom>
        </p:spPr>
        <p:txBody>
          <a:bodyPr numCol="1" spcCol="38100"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  <a:lvl2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2pPr>
            <a:lvl3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3pPr>
            <a:lvl4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4pPr>
            <a:lvl5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6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ttangolo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76" name="Titolo Testo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1016001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77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1412977"/>
            <a:ext cx="11607801" cy="671805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8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magine"/>
          <p:cNvSpPr>
            <a:spLocks noGrp="1"/>
          </p:cNvSpPr>
          <p:nvPr>
            <p:ph type="pic" idx="21"/>
          </p:nvPr>
        </p:nvSpPr>
        <p:spPr>
          <a:xfrm>
            <a:off x="6172200" y="596900"/>
            <a:ext cx="6448427" cy="859790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94" name="Rettangolo"/>
          <p:cNvSpPr txBox="1">
            <a:spLocks noGrp="1"/>
          </p:cNvSpPr>
          <p:nvPr>
            <p:ph type="body" sz="half" idx="22"/>
          </p:nvPr>
        </p:nvSpPr>
        <p:spPr>
          <a:xfrm>
            <a:off x="698500" y="3480196"/>
            <a:ext cx="5105400" cy="5593163"/>
          </a:xfrm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95" name="Titolo Testo"/>
          <p:cNvSpPr txBox="1">
            <a:spLocks noGrp="1"/>
          </p:cNvSpPr>
          <p:nvPr>
            <p:ph type="title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96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1412977"/>
            <a:ext cx="5105400" cy="671805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9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ttangolo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1" spcCol="38100" anchor="ctr">
            <a:noAutofit/>
          </a:bodyPr>
          <a:lstStyle/>
          <a:p>
            <a:endParaRPr/>
          </a:p>
        </p:txBody>
      </p:sp>
      <p:sp>
        <p:nvSpPr>
          <p:cNvPr id="105" name="Titolo Testo"/>
          <p:cNvSpPr txBox="1">
            <a:spLocks noGrp="1"/>
          </p:cNvSpPr>
          <p:nvPr>
            <p:ph type="title"/>
          </p:nvPr>
        </p:nvSpPr>
        <p:spPr>
          <a:xfrm>
            <a:off x="698500" y="444500"/>
            <a:ext cx="11607800" cy="1016000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106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98500" y="1409700"/>
            <a:ext cx="11607801" cy="671803"/>
          </a:xfrm>
          <a:prstGeom prst="rect">
            <a:avLst/>
          </a:prstGeom>
        </p:spPr>
        <p:txBody>
          <a:bodyPr numCol="1" spcCol="38100" anchor="ctr"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0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 livello uno…"/>
          <p:cNvSpPr txBox="1">
            <a:spLocks noGrp="1"/>
          </p:cNvSpPr>
          <p:nvPr>
            <p:ph type="body" idx="1"/>
          </p:nvPr>
        </p:nvSpPr>
        <p:spPr>
          <a:xfrm>
            <a:off x="698500" y="2959100"/>
            <a:ext cx="11607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589358">
            <a:normAutofit/>
          </a:bodyPr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" name="Titolo Testo"/>
          <p:cNvSpPr txBox="1">
            <a:spLocks noGrp="1"/>
          </p:cNvSpPr>
          <p:nvPr>
            <p:ph type="title"/>
          </p:nvPr>
        </p:nvSpPr>
        <p:spPr>
          <a:xfrm>
            <a:off x="1948462" y="1950720"/>
            <a:ext cx="10403841" cy="1008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Titolo Testo</a:t>
            </a:r>
          </a:p>
        </p:txBody>
      </p:sp>
      <p:sp>
        <p:nvSpPr>
          <p:cNvPr id="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5864012" y="8237678"/>
            <a:ext cx="1270001" cy="1270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3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381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762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143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1524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1905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2286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2667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3048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3429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tif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mailto:email@studenti.unisa.it" TargetMode="External"/><Relationship Id="rId4" Type="http://schemas.openxmlformats.org/officeDocument/2006/relationships/image" Target="../media/image5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hyperlink" Target="mailto:email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2" Type="http://schemas.openxmlformats.org/officeDocument/2006/relationships/hyperlink" Target="mailto:email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hyperlink" Target="mailto:email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hyperlink" Target="mailto:email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6.png"/><Relationship Id="rId7" Type="http://schemas.openxmlformats.org/officeDocument/2006/relationships/image" Target="../media/image21.jpeg"/><Relationship Id="rId2" Type="http://schemas.openxmlformats.org/officeDocument/2006/relationships/hyperlink" Target="mailto:email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7.png"/><Relationship Id="rId10" Type="http://schemas.openxmlformats.org/officeDocument/2006/relationships/image" Target="../media/image24.png"/><Relationship Id="rId4" Type="http://schemas.openxmlformats.org/officeDocument/2006/relationships/image" Target="../media/image2.pn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6.png"/><Relationship Id="rId7" Type="http://schemas.openxmlformats.org/officeDocument/2006/relationships/image" Target="../media/image26.png"/><Relationship Id="rId2" Type="http://schemas.openxmlformats.org/officeDocument/2006/relationships/hyperlink" Target="mailto:email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9.png"/><Relationship Id="rId2" Type="http://schemas.openxmlformats.org/officeDocument/2006/relationships/hyperlink" Target="mailto:email@studenti.unisa.i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6.png"/><Relationship Id="rId7" Type="http://schemas.openxmlformats.org/officeDocument/2006/relationships/image" Target="../media/image32.png"/><Relationship Id="rId2" Type="http://schemas.openxmlformats.org/officeDocument/2006/relationships/hyperlink" Target="mailto:email@studenti.unisa.it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7.png"/><Relationship Id="rId9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7" name="Rettangolo"/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8" name="Titolo tesi"/>
          <p:cNvSpPr txBox="1">
            <a:spLocks noGrp="1"/>
          </p:cNvSpPr>
          <p:nvPr>
            <p:ph type="title"/>
          </p:nvPr>
        </p:nvSpPr>
        <p:spPr>
          <a:xfrm>
            <a:off x="-16136" y="3604864"/>
            <a:ext cx="13037072" cy="157378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pc="-199">
                <a:solidFill>
                  <a:srgbClr val="30303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it-IT" sz="4400" dirty="0"/>
              <a:t>CHEFBOOK: una piattaforma social per la condivisione di ricette</a:t>
            </a:r>
            <a:endParaRPr sz="4400" dirty="0"/>
          </a:p>
        </p:txBody>
      </p:sp>
      <p:pic>
        <p:nvPicPr>
          <p:cNvPr id="189" name="image2.png" descr="image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2" name="Raggruppa"/>
          <p:cNvGrpSpPr/>
          <p:nvPr/>
        </p:nvGrpSpPr>
        <p:grpSpPr>
          <a:xfrm>
            <a:off x="602224" y="170717"/>
            <a:ext cx="1020435" cy="1020436"/>
            <a:chOff x="0" y="0"/>
            <a:chExt cx="1020434" cy="1020434"/>
          </a:xfrm>
        </p:grpSpPr>
        <p:sp>
          <p:nvSpPr>
            <p:cNvPr id="190" name="Cerchio"/>
            <p:cNvSpPr/>
            <p:nvPr/>
          </p:nvSpPr>
          <p:spPr>
            <a:xfrm>
              <a:off x="0" y="0"/>
              <a:ext cx="1020435" cy="10204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91" name="image2.tif" descr="image2.ti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0" y="2139"/>
              <a:ext cx="1016153" cy="10161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3" name="Nome Cognome Mat.:  xxxxxxxxx"/>
          <p:cNvSpPr txBox="1"/>
          <p:nvPr/>
        </p:nvSpPr>
        <p:spPr>
          <a:xfrm>
            <a:off x="6888740" y="6858268"/>
            <a:ext cx="5537024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 defTabSz="534190">
              <a:lnSpc>
                <a:spcPct val="100000"/>
              </a:lnSpc>
              <a:spcBef>
                <a:spcPts val="0"/>
              </a:spcBef>
              <a:defRPr sz="2900" b="1">
                <a:solidFill>
                  <a:srgbClr val="303030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/>
              <a:t>Gianmarco Riviello</a:t>
            </a:r>
            <a:br>
              <a:rPr dirty="0"/>
            </a:br>
            <a:r>
              <a:rPr dirty="0"/>
              <a:t>Mat.: </a:t>
            </a:r>
            <a:r>
              <a:rPr lang="it-IT" dirty="0"/>
              <a:t>0512113808</a:t>
            </a:r>
            <a:endParaRPr dirty="0"/>
          </a:p>
        </p:txBody>
      </p:sp>
      <p:grpSp>
        <p:nvGrpSpPr>
          <p:cNvPr id="196" name="Raggruppa"/>
          <p:cNvGrpSpPr/>
          <p:nvPr/>
        </p:nvGrpSpPr>
        <p:grpSpPr>
          <a:xfrm>
            <a:off x="1837439" y="116347"/>
            <a:ext cx="1083420" cy="1129176"/>
            <a:chOff x="0" y="0"/>
            <a:chExt cx="1083419" cy="1129175"/>
          </a:xfrm>
        </p:grpSpPr>
        <p:sp>
          <p:nvSpPr>
            <p:cNvPr id="194" name="Ovale"/>
            <p:cNvSpPr/>
            <p:nvPr/>
          </p:nvSpPr>
          <p:spPr>
            <a:xfrm>
              <a:off x="49466" y="66770"/>
              <a:ext cx="1006820" cy="99563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95" name="image1.tif" descr="image1.tif"/>
            <p:cNvPicPr>
              <a:picLocks noChangeAspect="1"/>
            </p:cNvPicPr>
            <p:nvPr/>
          </p:nvPicPr>
          <p:blipFill>
            <a:blip r:embed="rId4"/>
            <a:srcRect l="19293" r="24200" b="37033"/>
            <a:stretch>
              <a:fillRect/>
            </a:stretch>
          </p:blipFill>
          <p:spPr>
            <a:xfrm>
              <a:off x="0" y="0"/>
              <a:ext cx="1083420" cy="11291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7" name="email@studenti.unisa.it…"/>
          <p:cNvSpPr txBox="1"/>
          <p:nvPr/>
        </p:nvSpPr>
        <p:spPr>
          <a:xfrm>
            <a:off x="983280" y="8582161"/>
            <a:ext cx="3173946" cy="73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5"/>
              </a:rPr>
              <a:t>g.riviello1</a:t>
            </a:r>
            <a:r>
              <a:rPr dirty="0">
                <a:hlinkClick r:id="rId5"/>
              </a:rPr>
              <a:t>@studenti.unisa.it</a:t>
            </a:r>
            <a:endParaRPr lang="it-IT" dirty="0"/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/>
              <a:t>@Gianmarco Riviello</a:t>
            </a:r>
          </a:p>
        </p:txBody>
      </p:sp>
      <p:pic>
        <p:nvPicPr>
          <p:cNvPr id="199" name="email.png" descr="email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2" y="8613979"/>
            <a:ext cx="254001" cy="25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Prof. Nome Cognome…"/>
          <p:cNvSpPr txBox="1"/>
          <p:nvPr/>
        </p:nvSpPr>
        <p:spPr>
          <a:xfrm>
            <a:off x="575334" y="7081406"/>
            <a:ext cx="5537024" cy="548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534190">
              <a:lnSpc>
                <a:spcPct val="100000"/>
              </a:lnSpc>
              <a:spcBef>
                <a:spcPts val="0"/>
              </a:spcBef>
              <a:defRPr sz="2900" b="1">
                <a:solidFill>
                  <a:srgbClr val="303030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Prof. </a:t>
            </a:r>
            <a:r>
              <a:rPr lang="it-IT" dirty="0"/>
              <a:t>Carmine Gravino</a:t>
            </a:r>
            <a:endParaRPr dirty="0"/>
          </a:p>
        </p:txBody>
      </p:sp>
      <p:sp>
        <p:nvSpPr>
          <p:cNvPr id="203" name="Corso di Laurea (Magistrale) in Informatica"/>
          <p:cNvSpPr txBox="1"/>
          <p:nvPr/>
        </p:nvSpPr>
        <p:spPr>
          <a:xfrm>
            <a:off x="2376032" y="1530558"/>
            <a:ext cx="8252736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34190">
              <a:lnSpc>
                <a:spcPct val="100000"/>
              </a:lnSpc>
              <a:spcBef>
                <a:spcPts val="0"/>
              </a:spcBef>
              <a:defRPr sz="1800" b="1">
                <a:solidFill>
                  <a:srgbClr val="30303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dirty="0"/>
              <a:t>Corso di Laurea (</a:t>
            </a:r>
            <a:r>
              <a:rPr lang="it-IT" dirty="0"/>
              <a:t>Triennale</a:t>
            </a:r>
            <a:r>
              <a:rPr dirty="0"/>
              <a:t>) in Informatica</a:t>
            </a:r>
          </a:p>
        </p:txBody>
      </p:sp>
      <p:pic>
        <p:nvPicPr>
          <p:cNvPr id="204" name="linkedin(1).png" descr="linkedin(1)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2" y="9039628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0B0D0844-6E46-F8E7-7B46-FA0E442CB26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6375" y="8573835"/>
            <a:ext cx="995145" cy="99514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ttangolo"/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2" name="Rettangolo"/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3" name="Introduzione e Background"/>
          <p:cNvSpPr txBox="1"/>
          <p:nvPr/>
        </p:nvSpPr>
        <p:spPr>
          <a:xfrm>
            <a:off x="557064" y="287233"/>
            <a:ext cx="11609060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t>Introduzione e Background</a:t>
            </a:r>
          </a:p>
        </p:txBody>
      </p:sp>
      <p:sp>
        <p:nvSpPr>
          <p:cNvPr id="244" name="Titolo Tesi…"/>
          <p:cNvSpPr txBox="1"/>
          <p:nvPr/>
        </p:nvSpPr>
        <p:spPr>
          <a:xfrm>
            <a:off x="5311035" y="8553413"/>
            <a:ext cx="7149113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CHEFBOOK: una piattaforma social per la condivisione di ricette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Gianmarco Riviello</a:t>
            </a:r>
            <a:br>
              <a:rPr dirty="0"/>
            </a:br>
            <a:r>
              <a:rPr dirty="0"/>
              <a:t>Università </a:t>
            </a:r>
            <a:r>
              <a:rPr lang="it-IT" dirty="0"/>
              <a:t>degli</a:t>
            </a:r>
            <a:r>
              <a:rPr dirty="0"/>
              <a:t> Studi di Salerno</a:t>
            </a:r>
          </a:p>
        </p:txBody>
      </p:sp>
      <p:sp>
        <p:nvSpPr>
          <p:cNvPr id="245" name="email@studenti.unisa.it…"/>
          <p:cNvSpPr txBox="1"/>
          <p:nvPr/>
        </p:nvSpPr>
        <p:spPr>
          <a:xfrm>
            <a:off x="1008583" y="8547419"/>
            <a:ext cx="3173946" cy="73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g.riviello1</a:t>
            </a:r>
            <a:r>
              <a:rPr dirty="0">
                <a:hlinkClick r:id="rId2"/>
              </a:rPr>
              <a:t>@studenti.unisa.it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@</a:t>
            </a:r>
            <a:r>
              <a:rPr lang="it-IT" dirty="0"/>
              <a:t>Gianmarco Riviello</a:t>
            </a:r>
            <a:endParaRPr dirty="0"/>
          </a:p>
        </p:txBody>
      </p:sp>
      <p:pic>
        <p:nvPicPr>
          <p:cNvPr id="247" name="email.png" descr="emai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52" y="8651556"/>
            <a:ext cx="254001" cy="25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Ricorda di mantenere il contenuto all’interno di questi margini"/>
          <p:cNvSpPr txBox="1"/>
          <p:nvPr/>
        </p:nvSpPr>
        <p:spPr>
          <a:xfrm>
            <a:off x="3493404" y="6091242"/>
            <a:ext cx="1009842" cy="505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 algn="l"/>
            <a:r>
              <a:rPr lang="it-IT" sz="2400" i="1" dirty="0"/>
              <a:t>Idea</a:t>
            </a:r>
          </a:p>
        </p:txBody>
      </p:sp>
      <p:pic>
        <p:nvPicPr>
          <p:cNvPr id="253" name="image2.png" descr="image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linkedin(1).png" descr="linkedin(1)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52" y="8951946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8" name="Picture 4" descr="Studiare informatica da autodidatta con i MOOC di Federica Weblearning">
            <a:extLst>
              <a:ext uri="{FF2B5EF4-FFF2-40B4-BE49-F238E27FC236}">
                <a16:creationId xmlns:a16="http://schemas.microsoft.com/office/drawing/2014/main" id="{5B639F73-E341-2A42-3960-22E38FE1A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679" y="3391686"/>
            <a:ext cx="4859199" cy="2542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ocial Media Marketing in Aesthetics - Hamilton Fraser">
            <a:extLst>
              <a:ext uri="{FF2B5EF4-FFF2-40B4-BE49-F238E27FC236}">
                <a16:creationId xmlns:a16="http://schemas.microsoft.com/office/drawing/2014/main" id="{3B81428D-F3A8-0ADD-3B70-AFD1345EF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9440" y="3491279"/>
            <a:ext cx="3671758" cy="244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corda di mantenere il contenuto all’interno di questi margini">
            <a:extLst>
              <a:ext uri="{FF2B5EF4-FFF2-40B4-BE49-F238E27FC236}">
                <a16:creationId xmlns:a16="http://schemas.microsoft.com/office/drawing/2014/main" id="{D4B86ADF-861D-B64C-AC98-6A9138FFF6F3}"/>
              </a:ext>
            </a:extLst>
          </p:cNvPr>
          <p:cNvSpPr txBox="1"/>
          <p:nvPr/>
        </p:nvSpPr>
        <p:spPr>
          <a:xfrm>
            <a:off x="7478769" y="6094835"/>
            <a:ext cx="2619374" cy="505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 algn="l"/>
            <a:r>
              <a:rPr lang="it-IT" sz="2400" i="1" dirty="0"/>
              <a:t>Social Network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39186C-F92E-3D21-8FF4-92C1AB4C5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ttangolo">
            <a:extLst>
              <a:ext uri="{FF2B5EF4-FFF2-40B4-BE49-F238E27FC236}">
                <a16:creationId xmlns:a16="http://schemas.microsoft.com/office/drawing/2014/main" id="{ADF49A70-99BD-0905-574B-0384DA3D2AE4}"/>
              </a:ext>
            </a:extLst>
          </p:cNvPr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2" name="Rettangolo">
            <a:extLst>
              <a:ext uri="{FF2B5EF4-FFF2-40B4-BE49-F238E27FC236}">
                <a16:creationId xmlns:a16="http://schemas.microsoft.com/office/drawing/2014/main" id="{0231C8FA-FE00-9900-164A-6B619FF66D4A}"/>
              </a:ext>
            </a:extLst>
          </p:cNvPr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3" name="Introduzione e Background">
            <a:extLst>
              <a:ext uri="{FF2B5EF4-FFF2-40B4-BE49-F238E27FC236}">
                <a16:creationId xmlns:a16="http://schemas.microsoft.com/office/drawing/2014/main" id="{B655F16D-0FC8-9B7B-6B9E-9A7004620BF3}"/>
              </a:ext>
            </a:extLst>
          </p:cNvPr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Sviluppo</a:t>
            </a:r>
            <a:endParaRPr dirty="0"/>
          </a:p>
        </p:txBody>
      </p:sp>
      <p:sp>
        <p:nvSpPr>
          <p:cNvPr id="244" name="Titolo Tesi…">
            <a:extLst>
              <a:ext uri="{FF2B5EF4-FFF2-40B4-BE49-F238E27FC236}">
                <a16:creationId xmlns:a16="http://schemas.microsoft.com/office/drawing/2014/main" id="{BE097F36-9BC2-E8EC-129B-360F31CF9D9A}"/>
              </a:ext>
            </a:extLst>
          </p:cNvPr>
          <p:cNvSpPr txBox="1"/>
          <p:nvPr/>
        </p:nvSpPr>
        <p:spPr>
          <a:xfrm>
            <a:off x="5311035" y="8553413"/>
            <a:ext cx="7149113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CHEFBOOK: una piattaforma social per la condivisione di ricette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Gianmarco Riviello</a:t>
            </a:r>
            <a:br>
              <a:rPr dirty="0"/>
            </a:br>
            <a:r>
              <a:rPr dirty="0"/>
              <a:t>Università </a:t>
            </a:r>
            <a:r>
              <a:rPr lang="it-IT" dirty="0"/>
              <a:t>degli</a:t>
            </a:r>
            <a:r>
              <a:rPr dirty="0"/>
              <a:t> Studi di Salerno</a:t>
            </a:r>
          </a:p>
        </p:txBody>
      </p:sp>
      <p:sp>
        <p:nvSpPr>
          <p:cNvPr id="245" name="email@studenti.unisa.it…">
            <a:extLst>
              <a:ext uri="{FF2B5EF4-FFF2-40B4-BE49-F238E27FC236}">
                <a16:creationId xmlns:a16="http://schemas.microsoft.com/office/drawing/2014/main" id="{86513817-B043-09F3-FE29-4876D73E45A5}"/>
              </a:ext>
            </a:extLst>
          </p:cNvPr>
          <p:cNvSpPr txBox="1"/>
          <p:nvPr/>
        </p:nvSpPr>
        <p:spPr>
          <a:xfrm>
            <a:off x="1008583" y="8547419"/>
            <a:ext cx="3173946" cy="73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g.riviello1</a:t>
            </a:r>
            <a:r>
              <a:rPr dirty="0">
                <a:hlinkClick r:id="rId2"/>
              </a:rPr>
              <a:t>@studenti.unisa.it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@</a:t>
            </a:r>
            <a:r>
              <a:rPr lang="it-IT" dirty="0"/>
              <a:t>Gianmarco Riviello</a:t>
            </a:r>
            <a:endParaRPr dirty="0"/>
          </a:p>
        </p:txBody>
      </p:sp>
      <p:pic>
        <p:nvPicPr>
          <p:cNvPr id="247" name="email.png" descr="email.png">
            <a:extLst>
              <a:ext uri="{FF2B5EF4-FFF2-40B4-BE49-F238E27FC236}">
                <a16:creationId xmlns:a16="http://schemas.microsoft.com/office/drawing/2014/main" id="{030A795C-F09D-73A7-F34E-9D670A89A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52" y="8651556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image2.png" descr="image2.png">
            <a:extLst>
              <a:ext uri="{FF2B5EF4-FFF2-40B4-BE49-F238E27FC236}">
                <a16:creationId xmlns:a16="http://schemas.microsoft.com/office/drawing/2014/main" id="{BE698475-534E-A1F9-B415-720D57DE2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linkedin(1).png" descr="linkedin(1).png">
            <a:extLst>
              <a:ext uri="{FF2B5EF4-FFF2-40B4-BE49-F238E27FC236}">
                <a16:creationId xmlns:a16="http://schemas.microsoft.com/office/drawing/2014/main" id="{CF6C7E95-A83B-9BA2-8EF2-2478D88E79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52" y="8951946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4" name="Picture 6" descr="Logo, Icon, and Brand Guidelines | Docker">
            <a:extLst>
              <a:ext uri="{FF2B5EF4-FFF2-40B4-BE49-F238E27FC236}">
                <a16:creationId xmlns:a16="http://schemas.microsoft.com/office/drawing/2014/main" id="{1BF29C40-2CDB-206E-4A7D-01281CE39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906" y="4005262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On premise - Free computer icons">
            <a:extLst>
              <a:ext uri="{FF2B5EF4-FFF2-40B4-BE49-F238E27FC236}">
                <a16:creationId xmlns:a16="http://schemas.microsoft.com/office/drawing/2014/main" id="{40727A4A-2412-094E-3D26-D83C7BA75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3" y="373529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corda di mantenere il contenuto all’interno di questi margini">
            <a:extLst>
              <a:ext uri="{FF2B5EF4-FFF2-40B4-BE49-F238E27FC236}">
                <a16:creationId xmlns:a16="http://schemas.microsoft.com/office/drawing/2014/main" id="{ACE95CAD-A82E-67D0-936D-337F812902FC}"/>
              </a:ext>
            </a:extLst>
          </p:cNvPr>
          <p:cNvSpPr txBox="1"/>
          <p:nvPr/>
        </p:nvSpPr>
        <p:spPr>
          <a:xfrm>
            <a:off x="417028" y="6016840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On premise</a:t>
            </a:r>
            <a:endParaRPr sz="2400" i="1" dirty="0"/>
          </a:p>
        </p:txBody>
      </p:sp>
      <p:sp>
        <p:nvSpPr>
          <p:cNvPr id="3" name="Ricorda di mantenere il contenuto all’interno di questi margini">
            <a:extLst>
              <a:ext uri="{FF2B5EF4-FFF2-40B4-BE49-F238E27FC236}">
                <a16:creationId xmlns:a16="http://schemas.microsoft.com/office/drawing/2014/main" id="{87E31C41-E205-EE30-D52A-BEEED69F8135}"/>
              </a:ext>
            </a:extLst>
          </p:cNvPr>
          <p:cNvSpPr txBox="1"/>
          <p:nvPr/>
        </p:nvSpPr>
        <p:spPr>
          <a:xfrm>
            <a:off x="4132085" y="6089048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Docker</a:t>
            </a:r>
            <a:endParaRPr sz="2400" i="1" dirty="0"/>
          </a:p>
        </p:txBody>
      </p:sp>
      <p:pic>
        <p:nvPicPr>
          <p:cNvPr id="2058" name="Picture 10" descr="Amazon Web Services (AWS) - inovex GmbH">
            <a:extLst>
              <a:ext uri="{FF2B5EF4-FFF2-40B4-BE49-F238E27FC236}">
                <a16:creationId xmlns:a16="http://schemas.microsoft.com/office/drawing/2014/main" id="{42AA11C0-7790-1EBD-8015-5E9B85A08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4831" y="387371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corda di mantenere il contenuto all’interno di questi margini">
            <a:extLst>
              <a:ext uri="{FF2B5EF4-FFF2-40B4-BE49-F238E27FC236}">
                <a16:creationId xmlns:a16="http://schemas.microsoft.com/office/drawing/2014/main" id="{6B1321B9-D5B2-025B-805F-BB15AD7B1ED2}"/>
              </a:ext>
            </a:extLst>
          </p:cNvPr>
          <p:cNvSpPr txBox="1"/>
          <p:nvPr/>
        </p:nvSpPr>
        <p:spPr>
          <a:xfrm>
            <a:off x="7887866" y="6081707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Cloud</a:t>
            </a:r>
            <a:endParaRPr sz="2400" i="1" dirty="0"/>
          </a:p>
        </p:txBody>
      </p:sp>
    </p:spTree>
    <p:extLst>
      <p:ext uri="{BB962C8B-B14F-4D97-AF65-F5344CB8AC3E}">
        <p14:creationId xmlns:p14="http://schemas.microsoft.com/office/powerpoint/2010/main" val="220015244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E9E164-13AD-E7AF-6759-1BFC155F0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ttangolo">
            <a:extLst>
              <a:ext uri="{FF2B5EF4-FFF2-40B4-BE49-F238E27FC236}">
                <a16:creationId xmlns:a16="http://schemas.microsoft.com/office/drawing/2014/main" id="{6C5A7956-0782-8772-8AC8-53CFB0D102AA}"/>
              </a:ext>
            </a:extLst>
          </p:cNvPr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2" name="Rettangolo">
            <a:extLst>
              <a:ext uri="{FF2B5EF4-FFF2-40B4-BE49-F238E27FC236}">
                <a16:creationId xmlns:a16="http://schemas.microsoft.com/office/drawing/2014/main" id="{A35AED1B-0A37-A10A-09D4-C8B90329F743}"/>
              </a:ext>
            </a:extLst>
          </p:cNvPr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3" name="Introduzione e Background">
            <a:extLst>
              <a:ext uri="{FF2B5EF4-FFF2-40B4-BE49-F238E27FC236}">
                <a16:creationId xmlns:a16="http://schemas.microsoft.com/office/drawing/2014/main" id="{A60CB3B6-E3A7-22C0-2FC4-72C7AF974EA3}"/>
              </a:ext>
            </a:extLst>
          </p:cNvPr>
          <p:cNvSpPr txBox="1"/>
          <p:nvPr/>
        </p:nvSpPr>
        <p:spPr>
          <a:xfrm>
            <a:off x="431804" y="63180"/>
            <a:ext cx="11609060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Caratteristiche dell’applicazione:</a:t>
            </a:r>
          </a:p>
          <a:p>
            <a:r>
              <a:rPr lang="it-IT" dirty="0"/>
              <a:t>Architettura</a:t>
            </a:r>
            <a:endParaRPr dirty="0"/>
          </a:p>
        </p:txBody>
      </p:sp>
      <p:sp>
        <p:nvSpPr>
          <p:cNvPr id="244" name="Titolo Tesi…">
            <a:extLst>
              <a:ext uri="{FF2B5EF4-FFF2-40B4-BE49-F238E27FC236}">
                <a16:creationId xmlns:a16="http://schemas.microsoft.com/office/drawing/2014/main" id="{5D77F97D-FE8E-CD61-5532-013338CC1BAA}"/>
              </a:ext>
            </a:extLst>
          </p:cNvPr>
          <p:cNvSpPr txBox="1"/>
          <p:nvPr/>
        </p:nvSpPr>
        <p:spPr>
          <a:xfrm>
            <a:off x="5311035" y="8553413"/>
            <a:ext cx="7149113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CHEFBOOK: una piattaforma social per la condivisione di ricette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Gianmarco Riviello</a:t>
            </a:r>
            <a:br>
              <a:rPr dirty="0"/>
            </a:br>
            <a:r>
              <a:rPr dirty="0"/>
              <a:t>Università </a:t>
            </a:r>
            <a:r>
              <a:rPr lang="it-IT" dirty="0"/>
              <a:t>degli</a:t>
            </a:r>
            <a:r>
              <a:rPr dirty="0"/>
              <a:t> Studi di Salerno</a:t>
            </a:r>
          </a:p>
        </p:txBody>
      </p:sp>
      <p:sp>
        <p:nvSpPr>
          <p:cNvPr id="245" name="email@studenti.unisa.it…">
            <a:extLst>
              <a:ext uri="{FF2B5EF4-FFF2-40B4-BE49-F238E27FC236}">
                <a16:creationId xmlns:a16="http://schemas.microsoft.com/office/drawing/2014/main" id="{2A43BC51-700F-57AB-365D-187D4703271E}"/>
              </a:ext>
            </a:extLst>
          </p:cNvPr>
          <p:cNvSpPr txBox="1"/>
          <p:nvPr/>
        </p:nvSpPr>
        <p:spPr>
          <a:xfrm>
            <a:off x="1008583" y="8547419"/>
            <a:ext cx="3173946" cy="73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g.riviello1</a:t>
            </a:r>
            <a:r>
              <a:rPr dirty="0">
                <a:hlinkClick r:id="rId2"/>
              </a:rPr>
              <a:t>@studenti.unisa.it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@</a:t>
            </a:r>
            <a:r>
              <a:rPr lang="it-IT" dirty="0"/>
              <a:t>Gianmarco Riviello</a:t>
            </a:r>
            <a:endParaRPr dirty="0"/>
          </a:p>
        </p:txBody>
      </p:sp>
      <p:pic>
        <p:nvPicPr>
          <p:cNvPr id="247" name="email.png" descr="email.png">
            <a:extLst>
              <a:ext uri="{FF2B5EF4-FFF2-40B4-BE49-F238E27FC236}">
                <a16:creationId xmlns:a16="http://schemas.microsoft.com/office/drawing/2014/main" id="{101B8552-C5BF-EF8A-A77D-CA4B7974E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52" y="8651556"/>
            <a:ext cx="254001" cy="25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Ricorda di mantenere il contenuto all’interno di questi margini">
            <a:extLst>
              <a:ext uri="{FF2B5EF4-FFF2-40B4-BE49-F238E27FC236}">
                <a16:creationId xmlns:a16="http://schemas.microsoft.com/office/drawing/2014/main" id="{02A5EAC3-A6E3-0DE0-1B1B-8E88CC4AB945}"/>
              </a:ext>
            </a:extLst>
          </p:cNvPr>
          <p:cNvSpPr txBox="1"/>
          <p:nvPr/>
        </p:nvSpPr>
        <p:spPr>
          <a:xfrm>
            <a:off x="4323873" y="2802789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Controller</a:t>
            </a:r>
            <a:endParaRPr sz="2400" i="1" dirty="0"/>
          </a:p>
        </p:txBody>
      </p:sp>
      <p:pic>
        <p:nvPicPr>
          <p:cNvPr id="253" name="image2.png" descr="image2.png">
            <a:extLst>
              <a:ext uri="{FF2B5EF4-FFF2-40B4-BE49-F238E27FC236}">
                <a16:creationId xmlns:a16="http://schemas.microsoft.com/office/drawing/2014/main" id="{9BFCA569-9102-A43F-DF64-08ED83867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linkedin(1).png" descr="linkedin(1).png">
            <a:extLst>
              <a:ext uri="{FF2B5EF4-FFF2-40B4-BE49-F238E27FC236}">
                <a16:creationId xmlns:a16="http://schemas.microsoft.com/office/drawing/2014/main" id="{72B47CF6-A5D0-2AD3-B9DD-73769E445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52" y="8951946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8" name="Picture 4" descr="When Is It Best To Use A RESTful API?">
            <a:extLst>
              <a:ext uri="{FF2B5EF4-FFF2-40B4-BE49-F238E27FC236}">
                <a16:creationId xmlns:a16="http://schemas.microsoft.com/office/drawing/2014/main" id="{005640BF-47F2-0C06-3A73-67EB0D103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52" y="3891682"/>
            <a:ext cx="2876550" cy="159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77656DEE-6DE4-10DB-46DF-A843EEA90DA8}"/>
              </a:ext>
            </a:extLst>
          </p:cNvPr>
          <p:cNvCxnSpPr>
            <a:cxnSpLocks/>
          </p:cNvCxnSpPr>
          <p:nvPr/>
        </p:nvCxnSpPr>
        <p:spPr>
          <a:xfrm flipV="1">
            <a:off x="2768252" y="3088135"/>
            <a:ext cx="2843408" cy="103292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6" name="Immagine 5">
            <a:extLst>
              <a:ext uri="{FF2B5EF4-FFF2-40B4-BE49-F238E27FC236}">
                <a16:creationId xmlns:a16="http://schemas.microsoft.com/office/drawing/2014/main" id="{FBCC2DB1-E2AC-6748-7C7B-D3DC2E0EBEA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391" y="6045663"/>
            <a:ext cx="1373754" cy="1373754"/>
          </a:xfrm>
          <a:prstGeom prst="rect">
            <a:avLst/>
          </a:prstGeo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31B8A762-0292-46C5-E965-D61613DCEA41}"/>
              </a:ext>
            </a:extLst>
          </p:cNvPr>
          <p:cNvCxnSpPr>
            <a:cxnSpLocks/>
          </p:cNvCxnSpPr>
          <p:nvPr/>
        </p:nvCxnSpPr>
        <p:spPr>
          <a:xfrm>
            <a:off x="2755896" y="5501453"/>
            <a:ext cx="2853266" cy="882866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30" name="Picture 6" descr="Display code free interface icon">
            <a:extLst>
              <a:ext uri="{FF2B5EF4-FFF2-40B4-BE49-F238E27FC236}">
                <a16:creationId xmlns:a16="http://schemas.microsoft.com/office/drawing/2014/main" id="{677D6DF7-1FB1-72F3-2DDE-678F44A02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6391" y="252810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rain circuit free interface icon">
            <a:extLst>
              <a:ext uri="{FF2B5EF4-FFF2-40B4-BE49-F238E27FC236}">
                <a16:creationId xmlns:a16="http://schemas.microsoft.com/office/drawing/2014/main" id="{9E3FC34B-1A17-6183-C304-97FCD443B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253" y="4138183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C8A99704-4FE0-046E-EC4A-9940FC402DF1}"/>
              </a:ext>
            </a:extLst>
          </p:cNvPr>
          <p:cNvCxnSpPr>
            <a:cxnSpLocks/>
          </p:cNvCxnSpPr>
          <p:nvPr/>
        </p:nvCxnSpPr>
        <p:spPr>
          <a:xfrm>
            <a:off x="2832937" y="4787986"/>
            <a:ext cx="2843408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Ricorda di mantenere il contenuto all’interno di questi margini">
            <a:extLst>
              <a:ext uri="{FF2B5EF4-FFF2-40B4-BE49-F238E27FC236}">
                <a16:creationId xmlns:a16="http://schemas.microsoft.com/office/drawing/2014/main" id="{30F40D74-9CFF-C884-C7B1-933D387878ED}"/>
              </a:ext>
            </a:extLst>
          </p:cNvPr>
          <p:cNvSpPr txBox="1"/>
          <p:nvPr/>
        </p:nvSpPr>
        <p:spPr>
          <a:xfrm>
            <a:off x="4182529" y="4475950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Service</a:t>
            </a:r>
            <a:endParaRPr sz="2400" i="1" dirty="0"/>
          </a:p>
        </p:txBody>
      </p:sp>
      <p:sp>
        <p:nvSpPr>
          <p:cNvPr id="13" name="Ricorda di mantenere il contenuto all’interno di questi margini">
            <a:extLst>
              <a:ext uri="{FF2B5EF4-FFF2-40B4-BE49-F238E27FC236}">
                <a16:creationId xmlns:a16="http://schemas.microsoft.com/office/drawing/2014/main" id="{B6D0E695-18B4-34ED-BCFB-A357BD1A1B28}"/>
              </a:ext>
            </a:extLst>
          </p:cNvPr>
          <p:cNvSpPr txBox="1"/>
          <p:nvPr/>
        </p:nvSpPr>
        <p:spPr>
          <a:xfrm>
            <a:off x="4323872" y="6251309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Repository</a:t>
            </a:r>
            <a:endParaRPr sz="2400" i="1" dirty="0"/>
          </a:p>
        </p:txBody>
      </p:sp>
    </p:spTree>
    <p:extLst>
      <p:ext uri="{BB962C8B-B14F-4D97-AF65-F5344CB8AC3E}">
        <p14:creationId xmlns:p14="http://schemas.microsoft.com/office/powerpoint/2010/main" val="123376311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7DFCD2-8B99-E07B-C26B-EE23F269FD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ttangolo">
            <a:extLst>
              <a:ext uri="{FF2B5EF4-FFF2-40B4-BE49-F238E27FC236}">
                <a16:creationId xmlns:a16="http://schemas.microsoft.com/office/drawing/2014/main" id="{FFA1573F-5F3F-47FB-DBEE-55232D1E3DFE}"/>
              </a:ext>
            </a:extLst>
          </p:cNvPr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2" name="Rettangolo">
            <a:extLst>
              <a:ext uri="{FF2B5EF4-FFF2-40B4-BE49-F238E27FC236}">
                <a16:creationId xmlns:a16="http://schemas.microsoft.com/office/drawing/2014/main" id="{20F7A3E2-3A2C-555B-DB61-6F7D68F99AF8}"/>
              </a:ext>
            </a:extLst>
          </p:cNvPr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3" name="Introduzione e Background">
            <a:extLst>
              <a:ext uri="{FF2B5EF4-FFF2-40B4-BE49-F238E27FC236}">
                <a16:creationId xmlns:a16="http://schemas.microsoft.com/office/drawing/2014/main" id="{D00774D7-CE99-03A7-190D-54B14A8A8E15}"/>
              </a:ext>
            </a:extLst>
          </p:cNvPr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Architettura AWS</a:t>
            </a:r>
            <a:endParaRPr dirty="0"/>
          </a:p>
        </p:txBody>
      </p:sp>
      <p:sp>
        <p:nvSpPr>
          <p:cNvPr id="244" name="Titolo Tesi…">
            <a:extLst>
              <a:ext uri="{FF2B5EF4-FFF2-40B4-BE49-F238E27FC236}">
                <a16:creationId xmlns:a16="http://schemas.microsoft.com/office/drawing/2014/main" id="{6D7D2845-EBBB-E615-E5BD-0F0035138E1A}"/>
              </a:ext>
            </a:extLst>
          </p:cNvPr>
          <p:cNvSpPr txBox="1"/>
          <p:nvPr/>
        </p:nvSpPr>
        <p:spPr>
          <a:xfrm>
            <a:off x="5311035" y="8553413"/>
            <a:ext cx="7149113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CHEFBOOK: una piattaforma social per la condivisione di ricette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Gianmarco Riviello</a:t>
            </a:r>
            <a:br>
              <a:rPr dirty="0"/>
            </a:br>
            <a:r>
              <a:rPr dirty="0"/>
              <a:t>Università </a:t>
            </a:r>
            <a:r>
              <a:rPr lang="it-IT" dirty="0"/>
              <a:t>degli</a:t>
            </a:r>
            <a:r>
              <a:rPr dirty="0"/>
              <a:t> Studi di Salerno</a:t>
            </a:r>
          </a:p>
        </p:txBody>
      </p:sp>
      <p:sp>
        <p:nvSpPr>
          <p:cNvPr id="245" name="email@studenti.unisa.it…">
            <a:extLst>
              <a:ext uri="{FF2B5EF4-FFF2-40B4-BE49-F238E27FC236}">
                <a16:creationId xmlns:a16="http://schemas.microsoft.com/office/drawing/2014/main" id="{1A359A0D-C016-B41D-681E-AABAC166B6DA}"/>
              </a:ext>
            </a:extLst>
          </p:cNvPr>
          <p:cNvSpPr txBox="1"/>
          <p:nvPr/>
        </p:nvSpPr>
        <p:spPr>
          <a:xfrm>
            <a:off x="1008583" y="8547419"/>
            <a:ext cx="3173946" cy="73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g.riviello1</a:t>
            </a:r>
            <a:r>
              <a:rPr dirty="0">
                <a:hlinkClick r:id="rId2"/>
              </a:rPr>
              <a:t>@studenti.unisa.it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@</a:t>
            </a:r>
            <a:r>
              <a:rPr lang="it-IT" dirty="0"/>
              <a:t>Gianmarco Riviello</a:t>
            </a:r>
            <a:endParaRPr dirty="0"/>
          </a:p>
        </p:txBody>
      </p:sp>
      <p:pic>
        <p:nvPicPr>
          <p:cNvPr id="247" name="email.png" descr="email.png">
            <a:extLst>
              <a:ext uri="{FF2B5EF4-FFF2-40B4-BE49-F238E27FC236}">
                <a16:creationId xmlns:a16="http://schemas.microsoft.com/office/drawing/2014/main" id="{8E17D624-14E7-8F1F-A357-C40D33168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52" y="8651556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image2.png" descr="image2.png">
            <a:extLst>
              <a:ext uri="{FF2B5EF4-FFF2-40B4-BE49-F238E27FC236}">
                <a16:creationId xmlns:a16="http://schemas.microsoft.com/office/drawing/2014/main" id="{003E740E-299C-8718-3D17-43FFFD88F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linkedin(1).png" descr="linkedin(1).png">
            <a:extLst>
              <a:ext uri="{FF2B5EF4-FFF2-40B4-BE49-F238E27FC236}">
                <a16:creationId xmlns:a16="http://schemas.microsoft.com/office/drawing/2014/main" id="{1F8765E3-8DB4-295D-4FA3-137E070E6A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52" y="8951946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D12B8470-4DC3-E948-ED2A-C2107627ED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853" y="2284980"/>
            <a:ext cx="5456584" cy="4592301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114A1905-1192-6BF2-DA8F-F94E66AF80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711" y="1987984"/>
            <a:ext cx="3807835" cy="5068238"/>
          </a:xfrm>
          <a:prstGeom prst="rect">
            <a:avLst/>
          </a:prstGeom>
        </p:spPr>
      </p:pic>
      <p:sp>
        <p:nvSpPr>
          <p:cNvPr id="11" name="Ricorda di mantenere il contenuto all’interno di questi margini">
            <a:extLst>
              <a:ext uri="{FF2B5EF4-FFF2-40B4-BE49-F238E27FC236}">
                <a16:creationId xmlns:a16="http://schemas.microsoft.com/office/drawing/2014/main" id="{23279DD5-46B5-D041-BA34-0C6FD20821C4}"/>
              </a:ext>
            </a:extLst>
          </p:cNvPr>
          <p:cNvSpPr txBox="1"/>
          <p:nvPr/>
        </p:nvSpPr>
        <p:spPr>
          <a:xfrm>
            <a:off x="1268254" y="7056222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Ambiente Beanstalk</a:t>
            </a:r>
            <a:endParaRPr sz="2400" i="1" dirty="0"/>
          </a:p>
        </p:txBody>
      </p:sp>
      <p:sp>
        <p:nvSpPr>
          <p:cNvPr id="12" name="Ricorda di mantenere il contenuto all’interno di questi margini">
            <a:extLst>
              <a:ext uri="{FF2B5EF4-FFF2-40B4-BE49-F238E27FC236}">
                <a16:creationId xmlns:a16="http://schemas.microsoft.com/office/drawing/2014/main" id="{407997BF-478C-DEF5-46BD-AC1091AC5DC6}"/>
              </a:ext>
            </a:extLst>
          </p:cNvPr>
          <p:cNvSpPr txBox="1"/>
          <p:nvPr/>
        </p:nvSpPr>
        <p:spPr>
          <a:xfrm>
            <a:off x="7564556" y="7056222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Architettura completa</a:t>
            </a:r>
            <a:endParaRPr sz="2400" i="1" dirty="0"/>
          </a:p>
        </p:txBody>
      </p:sp>
    </p:spTree>
    <p:extLst>
      <p:ext uri="{BB962C8B-B14F-4D97-AF65-F5344CB8AC3E}">
        <p14:creationId xmlns:p14="http://schemas.microsoft.com/office/powerpoint/2010/main" val="346161889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85DAD1-7108-CE3E-DA38-97222F065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ttangolo">
            <a:extLst>
              <a:ext uri="{FF2B5EF4-FFF2-40B4-BE49-F238E27FC236}">
                <a16:creationId xmlns:a16="http://schemas.microsoft.com/office/drawing/2014/main" id="{0DB92D5A-8424-33BD-FB9E-0CED52FBD55C}"/>
              </a:ext>
            </a:extLst>
          </p:cNvPr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2" name="Rettangolo">
            <a:extLst>
              <a:ext uri="{FF2B5EF4-FFF2-40B4-BE49-F238E27FC236}">
                <a16:creationId xmlns:a16="http://schemas.microsoft.com/office/drawing/2014/main" id="{4E325EF0-7D03-5029-6D41-63A1A8905F21}"/>
              </a:ext>
            </a:extLst>
          </p:cNvPr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243" name="Introduzione e Background">
            <a:extLst>
              <a:ext uri="{FF2B5EF4-FFF2-40B4-BE49-F238E27FC236}">
                <a16:creationId xmlns:a16="http://schemas.microsoft.com/office/drawing/2014/main" id="{4725D33A-E8B7-403E-8D93-BDDBD2DBC32B}"/>
              </a:ext>
            </a:extLst>
          </p:cNvPr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Test e validazione</a:t>
            </a:r>
            <a:endParaRPr dirty="0"/>
          </a:p>
        </p:txBody>
      </p:sp>
      <p:sp>
        <p:nvSpPr>
          <p:cNvPr id="244" name="Titolo Tesi…">
            <a:extLst>
              <a:ext uri="{FF2B5EF4-FFF2-40B4-BE49-F238E27FC236}">
                <a16:creationId xmlns:a16="http://schemas.microsoft.com/office/drawing/2014/main" id="{2520A578-3C94-26C7-B94A-5A7DFC701F61}"/>
              </a:ext>
            </a:extLst>
          </p:cNvPr>
          <p:cNvSpPr txBox="1"/>
          <p:nvPr/>
        </p:nvSpPr>
        <p:spPr>
          <a:xfrm>
            <a:off x="5311035" y="8553413"/>
            <a:ext cx="7149113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CHEFBOOK: una piattaforma social per la condivisione di ricette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Gianmarco Riviello</a:t>
            </a:r>
            <a:br>
              <a:rPr dirty="0"/>
            </a:br>
            <a:r>
              <a:rPr dirty="0"/>
              <a:t>Università </a:t>
            </a:r>
            <a:r>
              <a:rPr lang="it-IT" dirty="0"/>
              <a:t>degli</a:t>
            </a:r>
            <a:r>
              <a:rPr dirty="0"/>
              <a:t> Studi di Salerno</a:t>
            </a:r>
          </a:p>
        </p:txBody>
      </p:sp>
      <p:sp>
        <p:nvSpPr>
          <p:cNvPr id="245" name="email@studenti.unisa.it…">
            <a:extLst>
              <a:ext uri="{FF2B5EF4-FFF2-40B4-BE49-F238E27FC236}">
                <a16:creationId xmlns:a16="http://schemas.microsoft.com/office/drawing/2014/main" id="{01355C68-1872-9C99-8DB5-9BBE420B626B}"/>
              </a:ext>
            </a:extLst>
          </p:cNvPr>
          <p:cNvSpPr txBox="1"/>
          <p:nvPr/>
        </p:nvSpPr>
        <p:spPr>
          <a:xfrm>
            <a:off x="1008583" y="8547419"/>
            <a:ext cx="3173946" cy="73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g.riviello1</a:t>
            </a:r>
            <a:r>
              <a:rPr dirty="0">
                <a:hlinkClick r:id="rId2"/>
              </a:rPr>
              <a:t>@studenti.unisa.it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@</a:t>
            </a:r>
            <a:r>
              <a:rPr lang="it-IT" dirty="0"/>
              <a:t>Gianmarco Riviello</a:t>
            </a:r>
            <a:endParaRPr dirty="0"/>
          </a:p>
        </p:txBody>
      </p:sp>
      <p:pic>
        <p:nvPicPr>
          <p:cNvPr id="247" name="email.png" descr="email.png">
            <a:extLst>
              <a:ext uri="{FF2B5EF4-FFF2-40B4-BE49-F238E27FC236}">
                <a16:creationId xmlns:a16="http://schemas.microsoft.com/office/drawing/2014/main" id="{B37D43D3-8F1A-A3C0-ED61-A0DC0F305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52" y="8651556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image2.png" descr="image2.png">
            <a:extLst>
              <a:ext uri="{FF2B5EF4-FFF2-40B4-BE49-F238E27FC236}">
                <a16:creationId xmlns:a16="http://schemas.microsoft.com/office/drawing/2014/main" id="{DCC451E6-10FD-1A29-BE49-F1FD9BD5B8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linkedin(1).png" descr="linkedin(1).png">
            <a:extLst>
              <a:ext uri="{FF2B5EF4-FFF2-40B4-BE49-F238E27FC236}">
                <a16:creationId xmlns:a16="http://schemas.microsoft.com/office/drawing/2014/main" id="{AB106D9D-1C04-F449-89D5-DE5E9157A9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52" y="8951946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00" name="Picture 4" descr="Montar un servidor de pruebas de SonarQube en Dev Containers ...">
            <a:extLst>
              <a:ext uri="{FF2B5EF4-FFF2-40B4-BE49-F238E27FC236}">
                <a16:creationId xmlns:a16="http://schemas.microsoft.com/office/drawing/2014/main" id="{5ED687DA-C0C7-011C-FA2B-D355334F5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409" y="1490788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What is Jacoco and How it works? An Overview and Its Use ...">
            <a:extLst>
              <a:ext uri="{FF2B5EF4-FFF2-40B4-BE49-F238E27FC236}">
                <a16:creationId xmlns:a16="http://schemas.microsoft.com/office/drawing/2014/main" id="{7D50153D-1B86-C7BE-9097-8F5DC856C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4619" y="5616927"/>
            <a:ext cx="21621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Jenkins vertical logo transparent PNG - StickPNG">
            <a:extLst>
              <a:ext uri="{FF2B5EF4-FFF2-40B4-BE49-F238E27FC236}">
                <a16:creationId xmlns:a16="http://schemas.microsoft.com/office/drawing/2014/main" id="{28A6CD07-0EFA-404B-EA46-2D1E9D9EB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2669" y="2074511"/>
            <a:ext cx="2524125" cy="140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ow to customize your SwaggerUI document with CSS and ...">
            <a:extLst>
              <a:ext uri="{FF2B5EF4-FFF2-40B4-BE49-F238E27FC236}">
                <a16:creationId xmlns:a16="http://schemas.microsoft.com/office/drawing/2014/main" id="{077F6D36-3265-ED35-6EC3-8D9DBBC13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486" y="5711216"/>
            <a:ext cx="3559623" cy="1334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Mockito 2.x Migration Session Recording - Droidcon UK 2018 ...">
            <a:extLst>
              <a:ext uri="{FF2B5EF4-FFF2-40B4-BE49-F238E27FC236}">
                <a16:creationId xmlns:a16="http://schemas.microsoft.com/office/drawing/2014/main" id="{DE524093-9A34-48DB-C1C7-7F046F5E6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175" y="3768798"/>
            <a:ext cx="2580870" cy="1449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94766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9739EB-5753-C24E-B70F-4F2E9609F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ttangolo">
            <a:extLst>
              <a:ext uri="{FF2B5EF4-FFF2-40B4-BE49-F238E27FC236}">
                <a16:creationId xmlns:a16="http://schemas.microsoft.com/office/drawing/2014/main" id="{2CFC19F3-5704-DB40-2CF9-BD3679929C9A}"/>
              </a:ext>
            </a:extLst>
          </p:cNvPr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2" name="Rettangolo">
            <a:extLst>
              <a:ext uri="{FF2B5EF4-FFF2-40B4-BE49-F238E27FC236}">
                <a16:creationId xmlns:a16="http://schemas.microsoft.com/office/drawing/2014/main" id="{2627A79A-E607-9C85-FF5A-4E16D1BFAE4F}"/>
              </a:ext>
            </a:extLst>
          </p:cNvPr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3" name="Introduzione e Background">
            <a:extLst>
              <a:ext uri="{FF2B5EF4-FFF2-40B4-BE49-F238E27FC236}">
                <a16:creationId xmlns:a16="http://schemas.microsoft.com/office/drawing/2014/main" id="{B2448107-7249-037A-F963-AEC5D9A73505}"/>
              </a:ext>
            </a:extLst>
          </p:cNvPr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Conclusioni</a:t>
            </a:r>
            <a:endParaRPr dirty="0"/>
          </a:p>
        </p:txBody>
      </p:sp>
      <p:sp>
        <p:nvSpPr>
          <p:cNvPr id="244" name="Titolo Tesi…">
            <a:extLst>
              <a:ext uri="{FF2B5EF4-FFF2-40B4-BE49-F238E27FC236}">
                <a16:creationId xmlns:a16="http://schemas.microsoft.com/office/drawing/2014/main" id="{63A80A92-58C3-47D7-D5C7-918AF69DDC66}"/>
              </a:ext>
            </a:extLst>
          </p:cNvPr>
          <p:cNvSpPr txBox="1"/>
          <p:nvPr/>
        </p:nvSpPr>
        <p:spPr>
          <a:xfrm>
            <a:off x="5311035" y="8553413"/>
            <a:ext cx="7149113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CHEFBOOK: una piattaforma social per la condivisione di ricette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Gianmarco Riviello</a:t>
            </a:r>
            <a:br>
              <a:rPr dirty="0"/>
            </a:br>
            <a:r>
              <a:rPr dirty="0"/>
              <a:t>Università </a:t>
            </a:r>
            <a:r>
              <a:rPr lang="it-IT" dirty="0"/>
              <a:t>degli</a:t>
            </a:r>
            <a:r>
              <a:rPr dirty="0"/>
              <a:t> Studi di Salerno</a:t>
            </a:r>
          </a:p>
        </p:txBody>
      </p:sp>
      <p:sp>
        <p:nvSpPr>
          <p:cNvPr id="245" name="email@studenti.unisa.it…">
            <a:extLst>
              <a:ext uri="{FF2B5EF4-FFF2-40B4-BE49-F238E27FC236}">
                <a16:creationId xmlns:a16="http://schemas.microsoft.com/office/drawing/2014/main" id="{6A902D73-8F89-22CF-B242-18A49F8EDF24}"/>
              </a:ext>
            </a:extLst>
          </p:cNvPr>
          <p:cNvSpPr txBox="1"/>
          <p:nvPr/>
        </p:nvSpPr>
        <p:spPr>
          <a:xfrm>
            <a:off x="1008583" y="8547419"/>
            <a:ext cx="3173946" cy="73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g.riviello1</a:t>
            </a:r>
            <a:r>
              <a:rPr dirty="0">
                <a:hlinkClick r:id="rId2"/>
              </a:rPr>
              <a:t>@studenti.unisa.it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@</a:t>
            </a:r>
            <a:r>
              <a:rPr lang="it-IT" dirty="0"/>
              <a:t>Gianmarco Riviello</a:t>
            </a:r>
            <a:endParaRPr dirty="0"/>
          </a:p>
        </p:txBody>
      </p:sp>
      <p:pic>
        <p:nvPicPr>
          <p:cNvPr id="247" name="email.png" descr="email.png">
            <a:extLst>
              <a:ext uri="{FF2B5EF4-FFF2-40B4-BE49-F238E27FC236}">
                <a16:creationId xmlns:a16="http://schemas.microsoft.com/office/drawing/2014/main" id="{06310EE4-4E70-47E7-745A-5A8B1FA26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52" y="8651556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image2.png" descr="image2.png">
            <a:extLst>
              <a:ext uri="{FF2B5EF4-FFF2-40B4-BE49-F238E27FC236}">
                <a16:creationId xmlns:a16="http://schemas.microsoft.com/office/drawing/2014/main" id="{9C84FB47-0F46-CB96-15F5-27A9C7E8F7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linkedin(1).png" descr="linkedin(1).png">
            <a:extLst>
              <a:ext uri="{FF2B5EF4-FFF2-40B4-BE49-F238E27FC236}">
                <a16:creationId xmlns:a16="http://schemas.microsoft.com/office/drawing/2014/main" id="{65959A5C-8C2F-0DFD-EA6D-20268222A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52" y="8951946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A2FAB10-FE91-A1B0-7FAB-C21FEFFB33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59834" y="3125213"/>
            <a:ext cx="2446751" cy="2446751"/>
          </a:xfrm>
          <a:prstGeom prst="rect">
            <a:avLst/>
          </a:prstGeom>
        </p:spPr>
      </p:pic>
      <p:sp>
        <p:nvSpPr>
          <p:cNvPr id="5" name="Ricorda di mantenere il contenuto all’interno di questi margini">
            <a:extLst>
              <a:ext uri="{FF2B5EF4-FFF2-40B4-BE49-F238E27FC236}">
                <a16:creationId xmlns:a16="http://schemas.microsoft.com/office/drawing/2014/main" id="{BAF28C4C-61B0-2F78-C8F6-D10FB9F65C4C}"/>
              </a:ext>
            </a:extLst>
          </p:cNvPr>
          <p:cNvSpPr txBox="1"/>
          <p:nvPr/>
        </p:nvSpPr>
        <p:spPr>
          <a:xfrm>
            <a:off x="1104684" y="6054773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Costi</a:t>
            </a:r>
            <a:endParaRPr sz="2400" i="1" dirty="0"/>
          </a:p>
        </p:txBody>
      </p:sp>
      <p:sp>
        <p:nvSpPr>
          <p:cNvPr id="8" name="Ricorda di mantenere il contenuto all’interno di questi margini">
            <a:extLst>
              <a:ext uri="{FF2B5EF4-FFF2-40B4-BE49-F238E27FC236}">
                <a16:creationId xmlns:a16="http://schemas.microsoft.com/office/drawing/2014/main" id="{48BA4A80-8B63-B992-F6A7-1C5639B67F90}"/>
              </a:ext>
            </a:extLst>
          </p:cNvPr>
          <p:cNvSpPr txBox="1"/>
          <p:nvPr/>
        </p:nvSpPr>
        <p:spPr>
          <a:xfrm>
            <a:off x="4506585" y="6054773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Sicurezza</a:t>
            </a:r>
            <a:endParaRPr sz="2400" i="1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370086C-E298-F91A-5C3B-B61C37F7F2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1262" y="3192336"/>
            <a:ext cx="2047697" cy="2047697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BD679A8-E22A-8AC7-2840-F98B8A5675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07617" y="3045057"/>
            <a:ext cx="2296353" cy="2296353"/>
          </a:xfrm>
          <a:prstGeom prst="rect">
            <a:avLst/>
          </a:prstGeom>
        </p:spPr>
      </p:pic>
      <p:sp>
        <p:nvSpPr>
          <p:cNvPr id="13" name="Ricorda di mantenere il contenuto all’interno di questi margini">
            <a:extLst>
              <a:ext uri="{FF2B5EF4-FFF2-40B4-BE49-F238E27FC236}">
                <a16:creationId xmlns:a16="http://schemas.microsoft.com/office/drawing/2014/main" id="{FD814E8D-2FD5-C782-B221-DE9532480C03}"/>
              </a:ext>
            </a:extLst>
          </p:cNvPr>
          <p:cNvSpPr txBox="1"/>
          <p:nvPr/>
        </p:nvSpPr>
        <p:spPr>
          <a:xfrm>
            <a:off x="8377266" y="6054773"/>
            <a:ext cx="4357053" cy="521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Manutenibilità</a:t>
            </a:r>
            <a:endParaRPr sz="2400" i="1" dirty="0"/>
          </a:p>
        </p:txBody>
      </p:sp>
    </p:spTree>
    <p:extLst>
      <p:ext uri="{BB962C8B-B14F-4D97-AF65-F5344CB8AC3E}">
        <p14:creationId xmlns:p14="http://schemas.microsoft.com/office/powerpoint/2010/main" val="57694556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420AF1-4490-5F3B-E34C-67E4E73E5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ttangolo">
            <a:extLst>
              <a:ext uri="{FF2B5EF4-FFF2-40B4-BE49-F238E27FC236}">
                <a16:creationId xmlns:a16="http://schemas.microsoft.com/office/drawing/2014/main" id="{6C75D14A-2119-7449-5D6D-3BCDAFAF1ECA}"/>
              </a:ext>
            </a:extLst>
          </p:cNvPr>
          <p:cNvSpPr/>
          <p:nvPr/>
        </p:nvSpPr>
        <p:spPr>
          <a:xfrm>
            <a:off x="-6928" y="8409003"/>
            <a:ext cx="13018657" cy="135809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2" name="Rettangolo">
            <a:extLst>
              <a:ext uri="{FF2B5EF4-FFF2-40B4-BE49-F238E27FC236}">
                <a16:creationId xmlns:a16="http://schemas.microsoft.com/office/drawing/2014/main" id="{392B34DE-B5F2-9B4B-FB21-E24080E01DD1}"/>
              </a:ext>
            </a:extLst>
          </p:cNvPr>
          <p:cNvSpPr/>
          <p:nvPr/>
        </p:nvSpPr>
        <p:spPr>
          <a:xfrm>
            <a:off x="-6928" y="1890"/>
            <a:ext cx="13018657" cy="13580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3" name="Introduzione e Background">
            <a:extLst>
              <a:ext uri="{FF2B5EF4-FFF2-40B4-BE49-F238E27FC236}">
                <a16:creationId xmlns:a16="http://schemas.microsoft.com/office/drawing/2014/main" id="{DF7C5603-3DC8-C1D1-5158-36D8F9926AFB}"/>
              </a:ext>
            </a:extLst>
          </p:cNvPr>
          <p:cNvSpPr txBox="1"/>
          <p:nvPr/>
        </p:nvSpPr>
        <p:spPr>
          <a:xfrm>
            <a:off x="557064" y="418044"/>
            <a:ext cx="1160906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4500" b="1" spc="-9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Conclusioni: possibili sviluppi futuri</a:t>
            </a:r>
            <a:endParaRPr dirty="0"/>
          </a:p>
        </p:txBody>
      </p:sp>
      <p:sp>
        <p:nvSpPr>
          <p:cNvPr id="244" name="Titolo Tesi…">
            <a:extLst>
              <a:ext uri="{FF2B5EF4-FFF2-40B4-BE49-F238E27FC236}">
                <a16:creationId xmlns:a16="http://schemas.microsoft.com/office/drawing/2014/main" id="{F274452E-C56B-A2CF-7F0F-7409B48A4843}"/>
              </a:ext>
            </a:extLst>
          </p:cNvPr>
          <p:cNvSpPr txBox="1"/>
          <p:nvPr/>
        </p:nvSpPr>
        <p:spPr>
          <a:xfrm>
            <a:off x="5311035" y="8553413"/>
            <a:ext cx="7149113" cy="106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CHEFBOOK: una piattaforma social per la condivisione di ricette</a:t>
            </a:r>
          </a:p>
          <a:p>
            <a:pPr algn="r"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</a:defRPr>
            </a:pPr>
            <a:r>
              <a:rPr lang="it-IT" dirty="0"/>
              <a:t>Gianmarco Riviello</a:t>
            </a:r>
            <a:br>
              <a:rPr dirty="0"/>
            </a:br>
            <a:r>
              <a:rPr dirty="0"/>
              <a:t>Università </a:t>
            </a:r>
            <a:r>
              <a:rPr lang="it-IT" dirty="0"/>
              <a:t>degli</a:t>
            </a:r>
            <a:r>
              <a:rPr dirty="0"/>
              <a:t> Studi di Salerno</a:t>
            </a:r>
          </a:p>
        </p:txBody>
      </p:sp>
      <p:sp>
        <p:nvSpPr>
          <p:cNvPr id="245" name="email@studenti.unisa.it…">
            <a:extLst>
              <a:ext uri="{FF2B5EF4-FFF2-40B4-BE49-F238E27FC236}">
                <a16:creationId xmlns:a16="http://schemas.microsoft.com/office/drawing/2014/main" id="{6293869A-5DD3-BF4D-091F-7F10FD759809}"/>
              </a:ext>
            </a:extLst>
          </p:cNvPr>
          <p:cNvSpPr txBox="1"/>
          <p:nvPr/>
        </p:nvSpPr>
        <p:spPr>
          <a:xfrm>
            <a:off x="1008583" y="8547419"/>
            <a:ext cx="3173946" cy="73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g.riviello1</a:t>
            </a:r>
            <a:r>
              <a:rPr dirty="0">
                <a:hlinkClick r:id="rId2"/>
              </a:rPr>
              <a:t>@studenti.unisa.it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@</a:t>
            </a:r>
            <a:r>
              <a:rPr lang="it-IT" dirty="0"/>
              <a:t>Gianmarco Riviello</a:t>
            </a:r>
            <a:endParaRPr dirty="0"/>
          </a:p>
        </p:txBody>
      </p:sp>
      <p:pic>
        <p:nvPicPr>
          <p:cNvPr id="247" name="email.png" descr="email.png">
            <a:extLst>
              <a:ext uri="{FF2B5EF4-FFF2-40B4-BE49-F238E27FC236}">
                <a16:creationId xmlns:a16="http://schemas.microsoft.com/office/drawing/2014/main" id="{CF4A67D1-AB45-BA93-BD0B-4618078E7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52" y="8651556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image2.png" descr="image2.png">
            <a:extLst>
              <a:ext uri="{FF2B5EF4-FFF2-40B4-BE49-F238E27FC236}">
                <a16:creationId xmlns:a16="http://schemas.microsoft.com/office/drawing/2014/main" id="{82CCF006-F165-2741-9F72-9E1CDED6D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0846" y="149169"/>
            <a:ext cx="2208780" cy="1063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linkedin(1).png" descr="linkedin(1).png">
            <a:extLst>
              <a:ext uri="{FF2B5EF4-FFF2-40B4-BE49-F238E27FC236}">
                <a16:creationId xmlns:a16="http://schemas.microsoft.com/office/drawing/2014/main" id="{92007ADA-7CE3-F9A6-B1DF-E6251F21B5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52" y="8951946"/>
            <a:ext cx="2794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92796BF9-57BA-1BBA-4B24-3BEF3221111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10" y="1884544"/>
            <a:ext cx="3201118" cy="4301503"/>
          </a:xfrm>
          <a:prstGeom prst="rect">
            <a:avLst/>
          </a:prstGeom>
        </p:spPr>
      </p:pic>
      <p:sp>
        <p:nvSpPr>
          <p:cNvPr id="5" name="Ricorda di mantenere il contenuto all’interno di questi margini">
            <a:extLst>
              <a:ext uri="{FF2B5EF4-FFF2-40B4-BE49-F238E27FC236}">
                <a16:creationId xmlns:a16="http://schemas.microsoft.com/office/drawing/2014/main" id="{42EAA85B-A55D-FD9F-2DB4-A04339EF94A0}"/>
              </a:ext>
            </a:extLst>
          </p:cNvPr>
          <p:cNvSpPr txBox="1"/>
          <p:nvPr/>
        </p:nvSpPr>
        <p:spPr>
          <a:xfrm>
            <a:off x="1828342" y="6562484"/>
            <a:ext cx="4357053" cy="948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Sviluppo front-end</a:t>
            </a:r>
          </a:p>
          <a:p>
            <a:r>
              <a:rPr lang="it-IT" sz="2400" i="1" dirty="0" err="1"/>
              <a:t>Mock</a:t>
            </a:r>
            <a:r>
              <a:rPr lang="it-IT" sz="2400" i="1" dirty="0"/>
              <a:t> up</a:t>
            </a:r>
            <a:endParaRPr sz="2400" i="1" dirty="0"/>
          </a:p>
        </p:txBody>
      </p:sp>
      <p:pic>
        <p:nvPicPr>
          <p:cNvPr id="1026" name="Picture 2" descr="Unlocking New Possibilities: AWS Lambda Now Supports Tagging ...">
            <a:extLst>
              <a:ext uri="{FF2B5EF4-FFF2-40B4-BE49-F238E27FC236}">
                <a16:creationId xmlns:a16="http://schemas.microsoft.com/office/drawing/2014/main" id="{5FFA1506-2B0B-305F-FA0C-BAE7CB3573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7591" y="2684329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corda di mantenere il contenuto all’interno di questi margini">
            <a:extLst>
              <a:ext uri="{FF2B5EF4-FFF2-40B4-BE49-F238E27FC236}">
                <a16:creationId xmlns:a16="http://schemas.microsoft.com/office/drawing/2014/main" id="{AE23C0A1-A3E7-3B7B-637F-29F2AD841F64}"/>
              </a:ext>
            </a:extLst>
          </p:cNvPr>
          <p:cNvSpPr txBox="1"/>
          <p:nvPr/>
        </p:nvSpPr>
        <p:spPr>
          <a:xfrm>
            <a:off x="6707064" y="6784083"/>
            <a:ext cx="4357053" cy="505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2400" i="1" dirty="0"/>
              <a:t>Lambda </a:t>
            </a:r>
            <a:r>
              <a:rPr lang="it-IT" sz="2400" i="1" dirty="0" err="1"/>
              <a:t>function</a:t>
            </a:r>
            <a:endParaRPr sz="2400" i="1" dirty="0"/>
          </a:p>
        </p:txBody>
      </p:sp>
    </p:spTree>
    <p:extLst>
      <p:ext uri="{BB962C8B-B14F-4D97-AF65-F5344CB8AC3E}">
        <p14:creationId xmlns:p14="http://schemas.microsoft.com/office/powerpoint/2010/main" val="54680634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">
            <a:extLst>
              <a:ext uri="{FF2B5EF4-FFF2-40B4-BE49-F238E27FC236}">
                <a16:creationId xmlns:a16="http://schemas.microsoft.com/office/drawing/2014/main" id="{C6144920-DBAF-34E4-D965-6BBD1E4E5C15}"/>
              </a:ext>
            </a:extLst>
          </p:cNvPr>
          <p:cNvSpPr/>
          <p:nvPr/>
        </p:nvSpPr>
        <p:spPr>
          <a:xfrm>
            <a:off x="8242275" y="-5659"/>
            <a:ext cx="4767545" cy="976491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2F2F2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F0B3DF9-6D2B-F905-F5D6-3D06789736AA}"/>
              </a:ext>
            </a:extLst>
          </p:cNvPr>
          <p:cNvSpPr txBox="1"/>
          <p:nvPr/>
        </p:nvSpPr>
        <p:spPr>
          <a:xfrm>
            <a:off x="8784720" y="710308"/>
            <a:ext cx="3870542" cy="15101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+mj-lt"/>
              </a:rPr>
              <a:t>CHEFBOOK: una piattaforma social per la condivisione di ricette</a:t>
            </a:r>
            <a:endParaRPr kumimoji="0" lang="it-IT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Helvetica"/>
              <a:cs typeface="Helvetica"/>
              <a:sym typeface="Helvetica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45C1037-D8E3-208F-342B-16021E12AC1F}"/>
              </a:ext>
            </a:extLst>
          </p:cNvPr>
          <p:cNvSpPr txBox="1"/>
          <p:nvPr/>
        </p:nvSpPr>
        <p:spPr>
          <a:xfrm>
            <a:off x="9093796" y="4876800"/>
            <a:ext cx="3870542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Grazie dell’attenzione!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67672D-6066-7E33-C58A-2C08DBE16E35}"/>
              </a:ext>
            </a:extLst>
          </p:cNvPr>
          <p:cNvSpPr txBox="1"/>
          <p:nvPr/>
        </p:nvSpPr>
        <p:spPr>
          <a:xfrm>
            <a:off x="9064121" y="7933635"/>
            <a:ext cx="3657600" cy="9284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"/>
                <a:cs typeface="Helvetica"/>
                <a:sym typeface="Helvetica"/>
              </a:rPr>
              <a:t>Gianmarco Riviello</a:t>
            </a:r>
          </a:p>
        </p:txBody>
      </p:sp>
      <p:sp>
        <p:nvSpPr>
          <p:cNvPr id="12" name="email@studenti.unisa.it…">
            <a:extLst>
              <a:ext uri="{FF2B5EF4-FFF2-40B4-BE49-F238E27FC236}">
                <a16:creationId xmlns:a16="http://schemas.microsoft.com/office/drawing/2014/main" id="{A6FE96FC-9EB2-7C01-FBFB-37AEA1F15A3B}"/>
              </a:ext>
            </a:extLst>
          </p:cNvPr>
          <p:cNvSpPr txBox="1"/>
          <p:nvPr/>
        </p:nvSpPr>
        <p:spPr>
          <a:xfrm>
            <a:off x="9151451" y="8757957"/>
            <a:ext cx="3173946" cy="73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uFill>
                  <a:solidFill>
                    <a:srgbClr val="0432FF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pPr>
            <a:r>
              <a:rPr lang="it-IT" dirty="0">
                <a:hlinkClick r:id="rId2"/>
              </a:rPr>
              <a:t>g.riviello1</a:t>
            </a:r>
            <a:r>
              <a:rPr dirty="0">
                <a:hlinkClick r:id="rId2"/>
              </a:rPr>
              <a:t>@studenti.unisa.it</a:t>
            </a:r>
          </a:p>
          <a:p>
            <a:pPr defTabSz="587022">
              <a:lnSpc>
                <a:spcPct val="120000"/>
              </a:lnSpc>
              <a:spcBef>
                <a:spcPts val="0"/>
              </a:spcBef>
              <a:defRPr sz="1800"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@</a:t>
            </a:r>
            <a:r>
              <a:rPr lang="it-IT" dirty="0"/>
              <a:t>Gianmarco Riviello</a:t>
            </a:r>
            <a:endParaRPr dirty="0"/>
          </a:p>
        </p:txBody>
      </p:sp>
      <p:pic>
        <p:nvPicPr>
          <p:cNvPr id="13" name="email.png" descr="email.png">
            <a:extLst>
              <a:ext uri="{FF2B5EF4-FFF2-40B4-BE49-F238E27FC236}">
                <a16:creationId xmlns:a16="http://schemas.microsoft.com/office/drawing/2014/main" id="{A08BB64F-920B-ABF6-7208-75C831F3A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4720" y="8862094"/>
            <a:ext cx="254001" cy="25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linkedin(1).png" descr="linkedin(1).png">
            <a:extLst>
              <a:ext uri="{FF2B5EF4-FFF2-40B4-BE49-F238E27FC236}">
                <a16:creationId xmlns:a16="http://schemas.microsoft.com/office/drawing/2014/main" id="{4D65E809-51B6-FE65-3254-2708BC0A01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720" y="9162484"/>
            <a:ext cx="279401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icorda di mantenere il contenuto all’interno di questi margini">
            <a:extLst>
              <a:ext uri="{FF2B5EF4-FFF2-40B4-BE49-F238E27FC236}">
                <a16:creationId xmlns:a16="http://schemas.microsoft.com/office/drawing/2014/main" id="{606E995E-FC93-8D1D-B923-BD38C4A50275}"/>
              </a:ext>
            </a:extLst>
          </p:cNvPr>
          <p:cNvSpPr txBox="1"/>
          <p:nvPr/>
        </p:nvSpPr>
        <p:spPr>
          <a:xfrm>
            <a:off x="1939469" y="6390470"/>
            <a:ext cx="4357053" cy="17340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7022">
              <a:lnSpc>
                <a:spcPct val="120000"/>
              </a:lnSpc>
              <a:spcBef>
                <a:spcPts val="0"/>
              </a:spcBef>
              <a:defRPr sz="2500">
                <a:solidFill>
                  <a:srgbClr val="313131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it-IT" sz="1800" i="1" dirty="0"/>
              <a:t>A volte sono le persone che nessuno immagina che possano fare certe cose quelle che fanno cose che nessuno può immaginare</a:t>
            </a:r>
          </a:p>
          <a:p>
            <a:pPr algn="r"/>
            <a:r>
              <a:rPr lang="it-IT" sz="1800" i="1" dirty="0"/>
              <a:t>-A. Turing</a:t>
            </a:r>
            <a:endParaRPr sz="1800" i="1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455EA7ED-7C60-CECF-80DF-D2CF56EC82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4441" y="3718032"/>
            <a:ext cx="3061432" cy="231017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2961EDDC-D61D-48A4-6D1D-F52963A3F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6564" y="3718032"/>
            <a:ext cx="3061432" cy="231017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43801DB-1576-DC4E-FB87-7BA95F91A2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4441" y="813130"/>
            <a:ext cx="3061432" cy="229755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C13506E2-6A5B-766B-B0D0-C6F7936623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6564" y="825323"/>
            <a:ext cx="3061432" cy="228536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8CD1C5BE-2610-FF61-66F0-4E433A1C56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1056563" y="8442326"/>
            <a:ext cx="546768" cy="54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10988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Gill Sans Light"/>
        <a:ea typeface="Gill Sans Light"/>
        <a:cs typeface="Gill Sans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Gill Sans Light"/>
        <a:ea typeface="Gill Sans Light"/>
        <a:cs typeface="Gill Sans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2785</TotalTime>
  <Words>344</Words>
  <Application>Microsoft Office PowerPoint</Application>
  <PresentationFormat>Personalizzato</PresentationFormat>
  <Paragraphs>65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4" baseType="lpstr">
      <vt:lpstr>Helvetica</vt:lpstr>
      <vt:lpstr>Helvetica Neue</vt:lpstr>
      <vt:lpstr>Helvetica Neue Medium</vt:lpstr>
      <vt:lpstr>Lucida Grande</vt:lpstr>
      <vt:lpstr>White</vt:lpstr>
      <vt:lpstr>CHEFBOOK: una piattaforma social per la condivisione di ricette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Jesoo Rafelinho</cp:lastModifiedBy>
  <cp:revision>12</cp:revision>
  <dcterms:modified xsi:type="dcterms:W3CDTF">2025-07-23T14:29:45Z</dcterms:modified>
</cp:coreProperties>
</file>